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2" d="100"/>
          <a:sy n="72" d="100"/>
        </p:scale>
        <p:origin x="1626" y="84"/>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7/4/2024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7/4/2024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7/4/2024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7/4/2024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800" b="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 </a:t>
            </a: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A Period Terrace House Located In A Popular And Convenient Location </a:t>
            </a:r>
            <a:r>
              <a:rPr lang="en-GB" sz="16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To Be Sold By Traditional Online Auction At 12non </a:t>
            </a:r>
            <a:r>
              <a:rPr lang="en-GB" sz="1600" b="1" kern="100">
                <a:solidFill>
                  <a:srgbClr val="0070C0"/>
                </a:solidFill>
                <a:effectLst/>
                <a:latin typeface="Helvetica" panose="020B0604020202020204" pitchFamily="34" charset="0"/>
                <a:ea typeface="Aptos" panose="020B0004020202020204" pitchFamily="34" charset="0"/>
                <a:cs typeface="Helvetica" panose="020B0604020202020204" pitchFamily="34" charset="0"/>
              </a:rPr>
              <a:t>On          29</a:t>
            </a:r>
            <a:r>
              <a:rPr lang="en-GB" sz="1600" b="1" kern="100" baseline="30000">
                <a:solidFill>
                  <a:srgbClr val="0070C0"/>
                </a:solidFill>
                <a:effectLst/>
                <a:latin typeface="Helvetica" panose="020B0604020202020204" pitchFamily="34" charset="0"/>
                <a:ea typeface="Aptos" panose="020B0004020202020204" pitchFamily="34" charset="0"/>
                <a:cs typeface="Helvetica" panose="020B0604020202020204" pitchFamily="34" charset="0"/>
              </a:rPr>
              <a:t>th</a:t>
            </a:r>
            <a:r>
              <a:rPr lang="en-GB" sz="1600" b="1" kern="100">
                <a:solidFill>
                  <a:srgbClr val="0070C0"/>
                </a:solidFill>
                <a:effectLst/>
                <a:latin typeface="Helvetica" panose="020B0604020202020204" pitchFamily="34" charset="0"/>
                <a:ea typeface="Aptos" panose="020B0004020202020204" pitchFamily="34" charset="0"/>
                <a:cs typeface="Helvetica" panose="020B0604020202020204" pitchFamily="34" charset="0"/>
              </a:rPr>
              <a:t> </a:t>
            </a:r>
            <a:r>
              <a:rPr lang="en-GB" sz="16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July 2024</a:t>
            </a:r>
          </a:p>
          <a:p>
            <a:pPr algn="ctr">
              <a:lnSpc>
                <a:spcPct val="107000"/>
              </a:lnSpc>
              <a:spcAft>
                <a:spcPts val="800"/>
              </a:spcAft>
            </a:pPr>
            <a:r>
              <a:rPr lang="en-GB" sz="1400" kern="100">
                <a:effectLst/>
                <a:latin typeface="Helvetica" panose="020B0604020202020204" pitchFamily="34" charset="0"/>
                <a:ea typeface="Aptos" panose="020B0004020202020204" pitchFamily="34" charset="0"/>
                <a:cs typeface="Helvetica" panose="020B0604020202020204" pitchFamily="34" charset="0"/>
              </a:rPr>
              <a:t>Full </a:t>
            </a:r>
            <a:r>
              <a:rPr lang="en-GB" sz="1400" kern="100" dirty="0">
                <a:effectLst/>
                <a:latin typeface="Helvetica" panose="020B0604020202020204" pitchFamily="34" charset="0"/>
                <a:ea typeface="Aptos" panose="020B0004020202020204" pitchFamily="34" charset="0"/>
                <a:cs typeface="Helvetica" panose="020B0604020202020204" pitchFamily="34" charset="0"/>
              </a:rPr>
              <a:t>Program Of Modernisation And Refurbishment Required * Reception Hall * Lounge * Dining/Family Room * Garden Room * Kitchen * Two First Floor Double Bedrooms * Spacious Bathroom * Separate </a:t>
            </a:r>
            <a:r>
              <a:rPr lang="en-GB" sz="14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400" kern="100" dirty="0">
                <a:effectLst/>
                <a:latin typeface="Helvetica" panose="020B0604020202020204" pitchFamily="34" charset="0"/>
                <a:ea typeface="Aptos" panose="020B0004020202020204" pitchFamily="34" charset="0"/>
                <a:cs typeface="Helvetica" panose="020B0604020202020204" pitchFamily="34" charset="0"/>
              </a:rPr>
              <a:t> * Good Size Enclosed Rear Garden</a:t>
            </a: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£190</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222 Withycombe Village Road</a:t>
            </a:r>
            <a:r>
              <a:rPr lang="en-GB" sz="1800" dirty="0">
                <a:solidFill>
                  <a:srgbClr val="FFFFFF"/>
                </a:solidFill>
                <a:effectLst/>
                <a:latin typeface="HelveticaNeueLT-Medium"/>
                <a:ea typeface="Times New Roman" panose="02020603050405020304" pitchFamily="18" charset="0"/>
              </a:rPr>
              <a:t>, Exmouth, EX8 </a:t>
            </a:r>
            <a:r>
              <a:rPr lang="en-GB" dirty="0">
                <a:solidFill>
                  <a:srgbClr val="FFFFFF"/>
                </a:solidFill>
                <a:latin typeface="HelveticaNeueLT-Medium"/>
                <a:ea typeface="Times New Roman" panose="02020603050405020304" pitchFamily="18" charset="0"/>
              </a:rPr>
              <a:t>3BD</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34066" y="2605188"/>
            <a:ext cx="6331371"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5"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3"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3911" y="3111983"/>
            <a:ext cx="3111435"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77812" y="3113639"/>
            <a:ext cx="3194942"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3911" y="5412065"/>
            <a:ext cx="3107795"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77811" y="5412065"/>
            <a:ext cx="3171953" cy="2216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hart of energy efficiency&#10;&#10;Description automatically generated">
            <a:extLst>
              <a:ext uri="{FF2B5EF4-FFF2-40B4-BE49-F238E27FC236}">
                <a16:creationId xmlns:a16="http://schemas.microsoft.com/office/drawing/2014/main" id="{184CAD8E-0D97-0B49-62FD-0AD4D9BD50B3}"/>
              </a:ext>
            </a:extLst>
          </p:cNvPr>
          <p:cNvPicPr>
            <a:picLocks noChangeAspect="1"/>
          </p:cNvPicPr>
          <p:nvPr/>
        </p:nvPicPr>
        <p:blipFill>
          <a:blip r:embed="rId11"/>
          <a:stretch>
            <a:fillRect/>
          </a:stretch>
        </p:blipFill>
        <p:spPr>
          <a:xfrm>
            <a:off x="2475726" y="7709102"/>
            <a:ext cx="2466818" cy="1815532"/>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8558927"/>
          </a:xfrm>
          <a:prstGeom prst="rect">
            <a:avLst/>
          </a:prstGeom>
          <a:noFill/>
        </p:spPr>
        <p:txBody>
          <a:bodyPr wrap="square" rtlCol="0">
            <a:spAutoFit/>
          </a:bodyPr>
          <a:lstStyle/>
          <a:p>
            <a:pPr algn="ctr"/>
            <a:r>
              <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222 Withycombe Village Road, Exmouth, EX8 3BD</a:t>
            </a:r>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THE ACCOMMODATION COMPRISES:</a:t>
            </a:r>
            <a:r>
              <a:rPr lang="en-GB" sz="1200" dirty="0">
                <a:latin typeface="Helvetica" panose="020B0604020202020204" pitchFamily="34" charset="0"/>
                <a:cs typeface="Helvetica" panose="020B0604020202020204" pitchFamily="34" charset="0"/>
              </a:rPr>
              <a:t>  Open entrance porch with front door leading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RECEPTION HALL:</a:t>
            </a:r>
            <a:r>
              <a:rPr lang="en-GB" sz="1200" dirty="0">
                <a:latin typeface="Helvetica" panose="020B0604020202020204" pitchFamily="34" charset="0"/>
                <a:cs typeface="Helvetica" panose="020B0604020202020204" pitchFamily="34" charset="0"/>
              </a:rPr>
              <a:t>   Radiator, stairs to first floor landing.</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LOUNGE: </a:t>
            </a:r>
            <a:r>
              <a:rPr lang="en-GB" sz="1200" dirty="0">
                <a:latin typeface="Helvetica" panose="020B0604020202020204" pitchFamily="34" charset="0"/>
                <a:cs typeface="Helvetica" panose="020B0604020202020204" pitchFamily="34" charset="0"/>
              </a:rPr>
              <a:t>  3.66m x 3.3m (12'0" x 10'10")   Square bay window overlooking the front aspect, stone fireplace and display areas, radiator.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DINING/FAMILY ROOM:</a:t>
            </a:r>
            <a:r>
              <a:rPr lang="en-GB" sz="1200" dirty="0">
                <a:latin typeface="Helvetica" panose="020B0604020202020204" pitchFamily="34" charset="0"/>
                <a:cs typeface="Helvetica" panose="020B0604020202020204" pitchFamily="34" charset="0"/>
              </a:rPr>
              <a:t>   4.47m x 3.35m (14'8" x 11'0")   With double doors opening onto the garden room, chimney recess,  </a:t>
            </a:r>
            <a:r>
              <a:rPr lang="en-GB" sz="1200" dirty="0" err="1">
                <a:latin typeface="Helvetica" panose="020B0604020202020204" pitchFamily="34" charset="0"/>
                <a:cs typeface="Helvetica" panose="020B0604020202020204" pitchFamily="34" charset="0"/>
              </a:rPr>
              <a:t>understair</a:t>
            </a:r>
            <a:r>
              <a:rPr lang="en-GB" sz="1200" dirty="0">
                <a:latin typeface="Helvetica" panose="020B0604020202020204" pitchFamily="34" charset="0"/>
                <a:cs typeface="Helvetica" panose="020B0604020202020204" pitchFamily="34" charset="0"/>
              </a:rPr>
              <a:t> storage cupboard, radiator.</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GARDEN ROOM: </a:t>
            </a:r>
            <a:r>
              <a:rPr lang="en-GB" sz="1200" dirty="0">
                <a:latin typeface="Helvetica" panose="020B0604020202020204" pitchFamily="34" charset="0"/>
                <a:cs typeface="Helvetica" panose="020B0604020202020204" pitchFamily="34" charset="0"/>
              </a:rPr>
              <a:t>  2.34m x 1.96m (7'8" x 6'5")  With sliding double doors to garden.</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KITCHEN:   </a:t>
            </a:r>
            <a:r>
              <a:rPr lang="en-GB" sz="1200" dirty="0">
                <a:latin typeface="Helvetica" panose="020B0604020202020204" pitchFamily="34" charset="0"/>
                <a:cs typeface="Helvetica" panose="020B0604020202020204" pitchFamily="34" charset="0"/>
              </a:rPr>
              <a:t> 3.51m x 2.21m (11'6" x 7'3")   Fitted with worktops and cupboards and drawers beneath, wall mounted cupboards, sink unit, radiator and two windows.</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FIRST FLOOR LANDING: </a:t>
            </a:r>
            <a:r>
              <a:rPr lang="en-GB" sz="1200" dirty="0">
                <a:latin typeface="Helvetica" panose="020B0604020202020204" pitchFamily="34" charset="0"/>
                <a:cs typeface="Helvetica" panose="020B0604020202020204" pitchFamily="34" charset="0"/>
              </a:rPr>
              <a:t>  With access to roof space.</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1:</a:t>
            </a:r>
            <a:r>
              <a:rPr lang="en-GB" sz="1200" dirty="0">
                <a:latin typeface="Helvetica" panose="020B0604020202020204" pitchFamily="34" charset="0"/>
                <a:cs typeface="Helvetica" panose="020B0604020202020204" pitchFamily="34" charset="0"/>
              </a:rPr>
              <a:t>   4.34m x 3.66m (14'3" x 12'0")   With two windows to front aspect, fitted cupboard, two radiators.</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2: </a:t>
            </a:r>
            <a:r>
              <a:rPr lang="en-GB" sz="1200" dirty="0">
                <a:latin typeface="Helvetica" panose="020B0604020202020204" pitchFamily="34" charset="0"/>
                <a:cs typeface="Helvetica" panose="020B0604020202020204" pitchFamily="34" charset="0"/>
              </a:rPr>
              <a:t>  3.43m x 3.35m (11'3" x 11'0")    With radiator, window to rear aspect, fitted cupboard.</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BATHROOM: </a:t>
            </a:r>
            <a:r>
              <a:rPr lang="en-GB" sz="1200" dirty="0">
                <a:latin typeface="Helvetica" panose="020B0604020202020204" pitchFamily="34" charset="0"/>
                <a:cs typeface="Helvetica" panose="020B0604020202020204" pitchFamily="34" charset="0"/>
              </a:rPr>
              <a:t>  2.59m x 2.24m (8'6" x 7'4")   With bath and shower cubicle, vanity wash hand basin, airing cupboard housing water cylinder, window to rear aspect.</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SEPARATE WC: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OUTSIDE:  </a:t>
            </a:r>
            <a:r>
              <a:rPr lang="en-GB" sz="1200" dirty="0">
                <a:latin typeface="Helvetica" panose="020B0604020202020204" pitchFamily="34" charset="0"/>
                <a:cs typeface="Helvetica" panose="020B0604020202020204" pitchFamily="34" charset="0"/>
              </a:rPr>
              <a:t>  To the front of the property is a small garden enclosure with pedestrian gate giving access to the property.  To the rear of the property is a good size fully enclosed rear garden.</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IMPORTANT AUCTION INFORMATION: </a:t>
            </a:r>
            <a:r>
              <a:rPr lang="en-GB" sz="1200" dirty="0">
                <a:latin typeface="Helvetica" panose="020B0604020202020204" pitchFamily="34" charset="0"/>
                <a:cs typeface="Helvetica" panose="020B0604020202020204" pitchFamily="34" charset="0"/>
              </a:rPr>
              <a:t>All lots are sold subject to the Common Auction Conditions and Special Conditions of Sale (unless varied by the Sellers Solicitors), together with the Addendum (if applicable), which will be available on Auction Day.</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AUCTION LEGAL PACK &amp; FINANCE:</a:t>
            </a:r>
            <a:r>
              <a:rPr lang="en-GB" sz="1200" dirty="0">
                <a:latin typeface="Helvetica" panose="020B0604020202020204" pitchFamily="34" charset="0"/>
                <a:cs typeface="Helvetica" panose="020B0604020202020204" pitchFamily="34" charset="0"/>
              </a:rPr>
              <a:t> Copies of the legal pack and special conditions of sale are available online to be downloaded, via the tab on the online auction property listing page. It is the purchaser's responsibility to make all necessary legal, planning and finance enquiries prior to the auction.</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PRICE INFORMATION:</a:t>
            </a:r>
            <a:r>
              <a:rPr lang="en-GB" sz="1200" dirty="0">
                <a:latin typeface="Helvetica" panose="020B0604020202020204" pitchFamily="34" charset="0"/>
                <a:cs typeface="Helvetica" panose="020B0604020202020204" pitchFamily="34" charset="0"/>
              </a:rPr>
              <a:t> Guides are provided as an indication of each Seller's minimum expectation. They are not necessarily figures at which a property will sell for and may change at any time prior to Auction. Unless stated otherwise, each Lot will be offered subject to a reserve price (a figure below which the Auctioneer cannot sell the Lot during the Auction). This reserve figure cannot be higher than 10% above a single figure guide. Please check our website regularly at www.247propertyauctions.co.uk or contact us on 01395 247000 for up to date information. Following the fall of the hammer contracts are exchanged and there is no going back!</a:t>
            </a: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US" sz="12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50991" y="522605"/>
            <a:ext cx="6429244" cy="13319031"/>
          </a:xfrm>
          <a:prstGeom prst="rect">
            <a:avLst/>
          </a:prstGeom>
          <a:noFill/>
        </p:spPr>
        <p:txBody>
          <a:bodyPr wrap="square" rtlCol="0">
            <a:spAutoFit/>
          </a:bodyPr>
          <a:lstStyle/>
          <a:p>
            <a:r>
              <a:rPr lang="en-GB" sz="1200" b="1" dirty="0">
                <a:latin typeface="Helvetica" panose="020B0604020202020204" pitchFamily="34" charset="0"/>
                <a:cs typeface="Helvetica" panose="020B0604020202020204" pitchFamily="34" charset="0"/>
              </a:rPr>
              <a:t>AUCTION INFORMATION:</a:t>
            </a:r>
            <a:r>
              <a:rPr lang="en-GB" sz="1200" dirty="0">
                <a:latin typeface="Helvetica" panose="020B0604020202020204" pitchFamily="34" charset="0"/>
                <a:cs typeface="Helvetica" panose="020B0604020202020204" pitchFamily="34" charset="0"/>
              </a:rPr>
              <a:t> Traditional auction Exchange occurs at the end of the auction. This means that if the reserve is met or exceeded and the auction timer reaches zero, the successful bidder is legally obliged to pay the purchase price and the seller will be legally obliged to sell the property. To ensure that the successful bidder proceeds, the buyer is automatically charged a holding deposit, which is held in a secure client account, pursuant to the terms of a holding deposit agreement. Pricing information The Guide Price amount specified is an indication of each seller's minimum expectation. It is not necessarily the amount at which the property will sell. Each property will be offered subject to a Reserve (a figure below which the property will not be sold) which we expect will be set no more than 10% above the Guide Price amount. Bamboo Auctions and 247 Property Auctions shall not be liable for any inaccuracies in the fees stated on this description page, in the bidding confirmation pop up or in the particulars. Buyers should check the contents of the legal pack and special conditions for accurate information on fees. Where there is a conflict between the fees stated in the particulars, the bid information box above or the bidding confirmation pop up and the contents of the legal pack, the contents of the legal pack shall prevail. Stamp Duty Land Tax or Land and Buildings Transaction Tax may also apply in some circumstances. Refreshing the page To make sure that you are seeing the latest information for the property, we recommend you refresh the page. This ensures you're seeing live information and not stored (cached) data. If the page disconnects from the Internet, refreshing the page will show the latest information. Disclaimer All information relating to this property, including descriptions, pictures and other related information has been provided by 247 Property Auctions. All legal documents in relation to this property have been provided by the Vendor's solicitor. Neither Bamboo Auctions or any individual in employment with Bamboo Auctions makes any warranty as to the accuracy or completeness of any of the property information. These particulars do not form part of any contract or offer. Buyers should not rely on them as statements of representation and should check that the information is correct by inspection or otherwise. Where there is a conflict between the contents of the legal documents and these particulars, the information contained in the legal documents shall prevail.</a:t>
            </a:r>
          </a:p>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descr="A floor plan of a house&#10;&#10;Description automatically generated">
            <a:extLst>
              <a:ext uri="{FF2B5EF4-FFF2-40B4-BE49-F238E27FC236}">
                <a16:creationId xmlns:a16="http://schemas.microsoft.com/office/drawing/2014/main" id="{DB7DDD4C-E79A-9CD8-6FB5-60D65407FA0E}"/>
              </a:ext>
            </a:extLst>
          </p:cNvPr>
          <p:cNvPicPr>
            <a:picLocks noChangeAspect="1"/>
          </p:cNvPicPr>
          <p:nvPr/>
        </p:nvPicPr>
        <p:blipFill>
          <a:blip r:embed="rId2"/>
          <a:stretch>
            <a:fillRect/>
          </a:stretch>
        </p:blipFill>
        <p:spPr>
          <a:xfrm>
            <a:off x="9814723" y="6706417"/>
            <a:ext cx="2803997" cy="3024812"/>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213</TotalTime>
  <Words>1215</Words>
  <Application>Microsoft Office PowerPoint</Application>
  <PresentationFormat>Custom</PresentationFormat>
  <Paragraphs>129</Paragraphs>
  <Slides>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Aptos</vt: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22</cp:revision>
  <cp:lastPrinted>2024-06-14T16:24:24Z</cp:lastPrinted>
  <dcterms:created xsi:type="dcterms:W3CDTF">2023-03-19T13:39:10Z</dcterms:created>
  <dcterms:modified xsi:type="dcterms:W3CDTF">2024-07-04T08:56:04Z</dcterms:modified>
</cp:coreProperties>
</file>